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Roboto Medium"/>
      <p:regular r:id="rId49"/>
      <p:bold r:id="rId50"/>
      <p:italic r:id="rId51"/>
      <p:boldItalic r:id="rId52"/>
    </p:embeddedFont>
    <p:embeddedFont>
      <p:font typeface="Tahoma"/>
      <p:regular r:id="rId53"/>
      <p:bold r:id="rId54"/>
    </p:embeddedFont>
    <p:embeddedFont>
      <p:font typeface="Merriweather"/>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Tahoma-regular.fntdata"/><Relationship Id="rId52" Type="http://schemas.openxmlformats.org/officeDocument/2006/relationships/font" Target="fonts/RobotoMedium-boldItalic.fntdata"/><Relationship Id="rId11" Type="http://schemas.openxmlformats.org/officeDocument/2006/relationships/slide" Target="slides/slide6.xml"/><Relationship Id="rId55" Type="http://schemas.openxmlformats.org/officeDocument/2006/relationships/font" Target="fonts/Merriweather-regular.fntdata"/><Relationship Id="rId10" Type="http://schemas.openxmlformats.org/officeDocument/2006/relationships/slide" Target="slides/slide5.xml"/><Relationship Id="rId54" Type="http://schemas.openxmlformats.org/officeDocument/2006/relationships/font" Target="fonts/Tahoma-bold.fntdata"/><Relationship Id="rId13" Type="http://schemas.openxmlformats.org/officeDocument/2006/relationships/slide" Target="slides/slide8.xml"/><Relationship Id="rId57" Type="http://schemas.openxmlformats.org/officeDocument/2006/relationships/font" Target="fonts/Merriweather-italic.fntdata"/><Relationship Id="rId12" Type="http://schemas.openxmlformats.org/officeDocument/2006/relationships/slide" Target="slides/slide7.xml"/><Relationship Id="rId56"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daf88e117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edaf88e11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5678df093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5678df093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5678df093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5678df093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678df093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678df093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678df093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678df093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5678df093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5678df093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678df093d_3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5678df093d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5678df093d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5678df093d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678df093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678df093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678df093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678df093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678df093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678df093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daf88e117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edaf88e117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678df093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678df093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34744d3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34744d3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678df093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678df093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678df093d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5678df093d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678df093d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5678df093d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678df093d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678df093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678df093d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678df093d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678df093d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678df093d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678df093d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678df093d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678df093d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5678df093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678df09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678df09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678df093d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678df093d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678df093d_3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5678df093d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678df093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5678df093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678df093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678df093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678df093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678df093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678df093d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678df093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678df093d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678df093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678df093d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678df093d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678df093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5678df093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5678df093d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5678df093d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678df09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678df09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678df093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678df093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678df09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678df09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678df093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678df093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678df093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678df093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678df093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678df093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hCY5cDDELS_d2EeIJsw8m2CbEv4PpOQJ/view"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google.com/document/d/1vra4e9_WJtT-vUKRN0H7oszBi4RQL4PZ/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python.org/downloads/" TargetMode="External"/><Relationship Id="rId4" Type="http://schemas.openxmlformats.org/officeDocument/2006/relationships/hyperlink" Target="https://www.python.org/downloads/source/" TargetMode="External"/><Relationship Id="rId9" Type="http://schemas.openxmlformats.org/officeDocument/2006/relationships/hyperlink" Target="https://pypi.org/project/pyenchant/" TargetMode="External"/><Relationship Id="rId5" Type="http://schemas.openxmlformats.org/officeDocument/2006/relationships/hyperlink" Target="https://linuxize.com/post/wget-command-examples/" TargetMode="External"/><Relationship Id="rId6" Type="http://schemas.openxmlformats.org/officeDocument/2006/relationships/hyperlink" Target="https://linuxize.com/post/how-to-extract-unzip-tar-gz-file/" TargetMode="External"/><Relationship Id="rId7" Type="http://schemas.openxmlformats.org/officeDocument/2006/relationships/hyperlink" Target="https://linuxize.com/post/linux-cd-command/" TargetMode="External"/><Relationship Id="rId8" Type="http://schemas.openxmlformats.org/officeDocument/2006/relationships/hyperlink" Target="https://drive.google.com/file/d/1CDfCaf58mDxmHIA_5yWv7Pkhx6b6PDQA/view?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UpAIsthiti:</a:t>
            </a:r>
            <a:endParaRPr/>
          </a:p>
          <a:p>
            <a:pPr indent="0" lvl="0" marL="0" rtl="0" algn="ctr">
              <a:lnSpc>
                <a:spcPct val="100000"/>
              </a:lnSpc>
              <a:spcBef>
                <a:spcPts val="0"/>
              </a:spcBef>
              <a:spcAft>
                <a:spcPts val="0"/>
              </a:spcAft>
              <a:buNone/>
            </a:pPr>
            <a:r>
              <a:rPr lang="en"/>
              <a:t>A Touchless Attendance System</a:t>
            </a:r>
            <a:endParaRPr/>
          </a:p>
          <a:p>
            <a:pPr indent="0" lvl="0" marL="0" rtl="0" algn="ctr">
              <a:lnSpc>
                <a:spcPct val="100000"/>
              </a:lnSpc>
              <a:spcBef>
                <a:spcPts val="0"/>
              </a:spcBef>
              <a:spcAft>
                <a:spcPts val="0"/>
              </a:spcAft>
              <a:buSzPts val="3600"/>
              <a:buNone/>
            </a:pPr>
            <a:r>
              <a:t/>
            </a:r>
            <a:endParaRPr sz="2000">
              <a:solidFill>
                <a:srgbClr val="002F4A"/>
              </a:solidFill>
            </a:endParaRPr>
          </a:p>
        </p:txBody>
      </p:sp>
      <p:sp>
        <p:nvSpPr>
          <p:cNvPr id="65" name="Google Shape;65;p13"/>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66" name="Google Shape;66;p13"/>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7" name="Google Shape;67;p13"/>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a:t>
            </a:r>
            <a:r>
              <a:rPr b="0" i="0" lang="en" sz="1400" u="none" cap="none" strike="noStrike">
                <a:solidFill>
                  <a:srgbClr val="F3F3F3"/>
                </a:solidFill>
                <a:latin typeface="Arial"/>
                <a:ea typeface="Arial"/>
                <a:cs typeface="Arial"/>
                <a:sym typeface="Arial"/>
              </a:rPr>
              <a:t>1</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Manigandan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t>
            </a:r>
            <a:r>
              <a:rPr b="0" i="0" lang="en" sz="1400" u="none" cap="none" strike="noStrike">
                <a:solidFill>
                  <a:srgbClr val="F3F3F3"/>
                </a:solidFill>
                <a:latin typeface="Arial"/>
                <a:ea typeface="Arial"/>
                <a:cs typeface="Arial"/>
                <a:sym typeface="Arial"/>
              </a:rPr>
              <a:t>J N Guru Akaash  </a:t>
            </a:r>
            <a:r>
              <a:rPr lang="en">
                <a:solidFill>
                  <a:srgbClr val="F3F3F3"/>
                </a:solidFill>
              </a:rPr>
              <a:t>D17A </a:t>
            </a:r>
            <a:r>
              <a:rPr b="0" i="0" lang="en" sz="1400" u="none" cap="none" strike="noStrike">
                <a:solidFill>
                  <a:srgbClr val="F3F3F3"/>
                </a:solidFill>
                <a:latin typeface="Arial"/>
                <a:ea typeface="Arial"/>
                <a:cs typeface="Arial"/>
                <a:sym typeface="Arial"/>
              </a:rPr>
              <a:t>28</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Ajay Nair              </a:t>
            </a:r>
            <a:r>
              <a:rPr lang="en">
                <a:solidFill>
                  <a:srgbClr val="F3F3F3"/>
                </a:solidFill>
              </a:rPr>
              <a:t>D17A </a:t>
            </a:r>
            <a:r>
              <a:rPr lang="en">
                <a:solidFill>
                  <a:srgbClr val="F3F3F3"/>
                </a:solidFill>
              </a:rPr>
              <a:t>55			   Varun Tripathy      </a:t>
            </a:r>
            <a:r>
              <a:rPr lang="en">
                <a:solidFill>
                  <a:srgbClr val="F3F3F3"/>
                </a:solidFill>
              </a:rPr>
              <a:t>D17A </a:t>
            </a:r>
            <a:r>
              <a:rPr lang="en">
                <a:solidFill>
                  <a:srgbClr val="F3F3F3"/>
                </a:solidFill>
              </a:rPr>
              <a:t>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68" name="Google Shape;68;p13"/>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a:p>
            <a:pPr indent="0" lvl="0" marL="0" rtl="0" algn="l">
              <a:spcBef>
                <a:spcPts val="0"/>
              </a:spcBef>
              <a:spcAft>
                <a:spcPts val="0"/>
              </a:spcAft>
              <a:buNone/>
            </a:pPr>
            <a:r>
              <a:t/>
            </a:r>
            <a:endParaRPr/>
          </a:p>
        </p:txBody>
      </p:sp>
      <p:sp>
        <p:nvSpPr>
          <p:cNvPr id="135" name="Google Shape;135;p22"/>
          <p:cNvSpPr txBox="1"/>
          <p:nvPr>
            <p:ph idx="1" type="body"/>
          </p:nvPr>
        </p:nvSpPr>
        <p:spPr>
          <a:xfrm>
            <a:off x="311700" y="1333975"/>
            <a:ext cx="8649000" cy="3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Admin Login:</a:t>
            </a:r>
            <a:endParaRPr b="1"/>
          </a:p>
        </p:txBody>
      </p:sp>
      <p:pic>
        <p:nvPicPr>
          <p:cNvPr id="136" name="Google Shape;136;p22"/>
          <p:cNvPicPr preferRelativeResize="0"/>
          <p:nvPr/>
        </p:nvPicPr>
        <p:blipFill>
          <a:blip r:embed="rId3">
            <a:alphaModFix/>
          </a:blip>
          <a:stretch>
            <a:fillRect/>
          </a:stretch>
        </p:blipFill>
        <p:spPr>
          <a:xfrm>
            <a:off x="1735677" y="1599225"/>
            <a:ext cx="5801050" cy="341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42" name="Google Shape;142;p23"/>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Face Detection:</a:t>
            </a:r>
            <a:endParaRPr b="1"/>
          </a:p>
        </p:txBody>
      </p:sp>
      <p:pic>
        <p:nvPicPr>
          <p:cNvPr id="143" name="Google Shape;143;p23"/>
          <p:cNvPicPr preferRelativeResize="0"/>
          <p:nvPr/>
        </p:nvPicPr>
        <p:blipFill>
          <a:blip r:embed="rId3">
            <a:alphaModFix/>
          </a:blip>
          <a:stretch>
            <a:fillRect/>
          </a:stretch>
        </p:blipFill>
        <p:spPr>
          <a:xfrm>
            <a:off x="2098025" y="1505700"/>
            <a:ext cx="5525352" cy="327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49" name="Google Shape;149;p24"/>
          <p:cNvSpPr txBox="1"/>
          <p:nvPr>
            <p:ph idx="2"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Successful Login:</a:t>
            </a:r>
            <a:endParaRPr b="1"/>
          </a:p>
        </p:txBody>
      </p:sp>
      <p:pic>
        <p:nvPicPr>
          <p:cNvPr id="150" name="Google Shape;150;p24"/>
          <p:cNvPicPr preferRelativeResize="0"/>
          <p:nvPr/>
        </p:nvPicPr>
        <p:blipFill>
          <a:blip r:embed="rId3">
            <a:alphaModFix/>
          </a:blip>
          <a:stretch>
            <a:fillRect/>
          </a:stretch>
        </p:blipFill>
        <p:spPr>
          <a:xfrm>
            <a:off x="1952581" y="1505707"/>
            <a:ext cx="5238893" cy="3076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56" name="Google Shape;156;p25"/>
          <p:cNvSpPr txBox="1"/>
          <p:nvPr>
            <p:ph idx="1" type="body"/>
          </p:nvPr>
        </p:nvSpPr>
        <p:spPr>
          <a:xfrm>
            <a:off x="311700" y="1406975"/>
            <a:ext cx="8520600" cy="3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pic>
        <p:nvPicPr>
          <p:cNvPr id="157" name="Google Shape;157;p25" title="2022-09-12 19-43-24.mp4">
            <a:hlinkClick r:id="rId3"/>
          </p:cNvPr>
          <p:cNvPicPr preferRelativeResize="0"/>
          <p:nvPr/>
        </p:nvPicPr>
        <p:blipFill>
          <a:blip r:embed="rId4">
            <a:alphaModFix/>
          </a:blip>
          <a:stretch>
            <a:fillRect/>
          </a:stretch>
        </p:blipFill>
        <p:spPr>
          <a:xfrm>
            <a:off x="2286025" y="14626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63" name="Google Shape;163;p2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1150" lvl="0" marL="457200" marR="76200" rtl="0" algn="l">
              <a:lnSpc>
                <a:spcPct val="122222"/>
              </a:lnSpc>
              <a:spcBef>
                <a:spcPts val="0"/>
              </a:spcBef>
              <a:spcAft>
                <a:spcPts val="0"/>
              </a:spcAft>
              <a:buClr>
                <a:schemeClr val="lt2"/>
              </a:buClr>
              <a:buSzPts val="1300"/>
              <a:buFont typeface="Roboto Medium"/>
              <a:buAutoNum type="arabicPeriod"/>
            </a:pPr>
            <a:r>
              <a:rPr lang="en" sz="1350">
                <a:solidFill>
                  <a:schemeClr val="lt2"/>
                </a:solidFill>
                <a:highlight>
                  <a:srgbClr val="FFFFFF"/>
                </a:highlight>
                <a:latin typeface="Roboto Medium"/>
                <a:ea typeface="Roboto Medium"/>
                <a:cs typeface="Roboto Medium"/>
                <a:sym typeface="Roboto Medium"/>
              </a:rPr>
              <a:t>CookBook UpAIsthiti_A Touchless Attendance System</a:t>
            </a:r>
            <a:endParaRPr sz="1350">
              <a:solidFill>
                <a:schemeClr val="lt2"/>
              </a:solidFill>
              <a:highlight>
                <a:srgbClr val="FFFFFF"/>
              </a:highlight>
              <a:latin typeface="Roboto Medium"/>
              <a:ea typeface="Roboto Medium"/>
              <a:cs typeface="Roboto Medium"/>
              <a:sym typeface="Roboto Medium"/>
            </a:endParaRPr>
          </a:p>
          <a:p>
            <a:pPr indent="0" lvl="0" marL="457200" marR="76200" rtl="0" algn="l">
              <a:lnSpc>
                <a:spcPct val="122222"/>
              </a:lnSpc>
              <a:spcBef>
                <a:spcPts val="0"/>
              </a:spcBef>
              <a:spcAft>
                <a:spcPts val="0"/>
              </a:spcAft>
              <a:buNone/>
            </a:pPr>
            <a:r>
              <a:rPr lang="en" sz="1350" u="sng">
                <a:solidFill>
                  <a:schemeClr val="hlink"/>
                </a:solidFill>
                <a:highlight>
                  <a:srgbClr val="FFFFFF"/>
                </a:highlight>
                <a:latin typeface="Roboto Medium"/>
                <a:ea typeface="Roboto Medium"/>
                <a:cs typeface="Roboto Medium"/>
                <a:sym typeface="Roboto Medium"/>
                <a:hlinkClick r:id="rId3"/>
              </a:rPr>
              <a:t>CookBook UpAIsthiti</a:t>
            </a:r>
            <a:endParaRPr sz="1350">
              <a:solidFill>
                <a:srgbClr val="000000"/>
              </a:solidFill>
              <a:highlight>
                <a:srgbClr val="FFFFFF"/>
              </a:highlight>
              <a:latin typeface="Roboto Medium"/>
              <a:ea typeface="Roboto Medium"/>
              <a:cs typeface="Roboto Medium"/>
              <a:sym typeface="Roboto Medium"/>
            </a:endParaRPr>
          </a:p>
          <a:p>
            <a:pPr indent="-311150" lvl="0" marL="457200" rtl="0" algn="l">
              <a:spcBef>
                <a:spcPts val="0"/>
              </a:spcBef>
              <a:spcAft>
                <a:spcPts val="0"/>
              </a:spcAft>
              <a:buSzPts val="1300"/>
              <a:buAutoNum type="arabicPeriod"/>
            </a:pPr>
            <a:r>
              <a:rPr lang="en"/>
              <a:t>[1] Shehu, Visar, and Agni Dika. "Using real time computer vision algorithms in automatic</a:t>
            </a:r>
            <a:endParaRPr/>
          </a:p>
          <a:p>
            <a:pPr indent="0" lvl="0" marL="457200" rtl="0" algn="l">
              <a:spcBef>
                <a:spcPts val="0"/>
              </a:spcBef>
              <a:spcAft>
                <a:spcPts val="0"/>
              </a:spcAft>
              <a:buNone/>
            </a:pPr>
            <a:r>
              <a:rPr lang="en"/>
              <a:t>attendance management systems." Proceedings of the ITI 2010, 32nd International Conference</a:t>
            </a:r>
            <a:endParaRPr/>
          </a:p>
          <a:p>
            <a:pPr indent="-311150" lvl="0" marL="457200" rtl="0" algn="l">
              <a:spcBef>
                <a:spcPts val="0"/>
              </a:spcBef>
              <a:spcAft>
                <a:spcPts val="0"/>
              </a:spcAft>
              <a:buSzPts val="1300"/>
              <a:buAutoNum type="arabicPeriod"/>
            </a:pPr>
            <a:r>
              <a:rPr lang="en"/>
              <a:t>on Information Technology Interfaces. IEEE, 2010.</a:t>
            </a:r>
            <a:endParaRPr/>
          </a:p>
          <a:p>
            <a:pPr indent="0" lvl="0" marL="457200" rtl="0" algn="l">
              <a:spcBef>
                <a:spcPts val="0"/>
              </a:spcBef>
              <a:spcAft>
                <a:spcPts val="0"/>
              </a:spcAft>
              <a:buNone/>
            </a:pPr>
            <a:r>
              <a:rPr lang="en"/>
              <a:t>[2] Viola, Paul, and Michael J. Jones. "Robust real-time face detection." International journal of</a:t>
            </a:r>
            <a:endParaRPr/>
          </a:p>
          <a:p>
            <a:pPr indent="0" lvl="0" marL="457200" rtl="0" algn="l">
              <a:spcBef>
                <a:spcPts val="0"/>
              </a:spcBef>
              <a:spcAft>
                <a:spcPts val="0"/>
              </a:spcAft>
              <a:buNone/>
            </a:pPr>
            <a:r>
              <a:rPr lang="en"/>
              <a:t>computer vision 57.2 (2004): 137-154.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67" name="Shape 167"/>
        <p:cNvGrpSpPr/>
        <p:nvPr/>
      </p:nvGrpSpPr>
      <p:grpSpPr>
        <a:xfrm>
          <a:off x="0" y="0"/>
          <a:ext cx="0" cy="0"/>
          <a:chOff x="0" y="0"/>
          <a:chExt cx="0" cy="0"/>
        </a:xfrm>
      </p:grpSpPr>
      <p:sp>
        <p:nvSpPr>
          <p:cNvPr id="168" name="Google Shape;168;p27"/>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Aatmanirbhar Sanchar:</a:t>
            </a:r>
            <a:endParaRPr/>
          </a:p>
          <a:p>
            <a:pPr indent="0" lvl="0" marL="0" rtl="0" algn="ctr">
              <a:spcBef>
                <a:spcPts val="0"/>
              </a:spcBef>
              <a:spcAft>
                <a:spcPts val="0"/>
              </a:spcAft>
              <a:buNone/>
            </a:pPr>
            <a:r>
              <a:rPr lang="en"/>
              <a:t>Self-Sufficient Communications</a:t>
            </a:r>
            <a:endParaRPr sz="2900"/>
          </a:p>
          <a:p>
            <a:pPr indent="0" lvl="0" marL="0" rtl="0" algn="ctr">
              <a:lnSpc>
                <a:spcPct val="100000"/>
              </a:lnSpc>
              <a:spcBef>
                <a:spcPts val="0"/>
              </a:spcBef>
              <a:spcAft>
                <a:spcPts val="0"/>
              </a:spcAft>
              <a:buNone/>
            </a:pPr>
            <a:r>
              <a:t/>
            </a:r>
            <a:endParaRPr sz="2100"/>
          </a:p>
          <a:p>
            <a:pPr indent="0" lvl="0" marL="0" rtl="0" algn="ctr">
              <a:lnSpc>
                <a:spcPct val="100000"/>
              </a:lnSpc>
              <a:spcBef>
                <a:spcPts val="0"/>
              </a:spcBef>
              <a:spcAft>
                <a:spcPts val="0"/>
              </a:spcAft>
              <a:buSzPts val="3600"/>
              <a:buNone/>
            </a:pPr>
            <a:r>
              <a:t/>
            </a:r>
            <a:endParaRPr sz="500">
              <a:solidFill>
                <a:srgbClr val="002F4A"/>
              </a:solidFill>
            </a:endParaRPr>
          </a:p>
        </p:txBody>
      </p:sp>
      <p:sp>
        <p:nvSpPr>
          <p:cNvPr id="169" name="Google Shape;169;p27"/>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170" name="Google Shape;170;p27"/>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171" name="Google Shape;171;p27"/>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a:t>
            </a:r>
            <a:r>
              <a:rPr b="0" i="0" lang="en" sz="1400" u="none" cap="none" strike="noStrike">
                <a:solidFill>
                  <a:srgbClr val="F3F3F3"/>
                </a:solidFill>
                <a:latin typeface="Arial"/>
                <a:ea typeface="Arial"/>
                <a:cs typeface="Arial"/>
                <a:sym typeface="Arial"/>
              </a:rPr>
              <a:t>1</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Manigandan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t>
            </a:r>
            <a:r>
              <a:rPr b="0" i="0" lang="en" sz="1400" u="none" cap="none" strike="noStrike">
                <a:solidFill>
                  <a:srgbClr val="F3F3F3"/>
                </a:solidFill>
                <a:latin typeface="Arial"/>
                <a:ea typeface="Arial"/>
                <a:cs typeface="Arial"/>
                <a:sym typeface="Arial"/>
              </a:rPr>
              <a:t>J N Guru Akaash  </a:t>
            </a:r>
            <a:r>
              <a:rPr lang="en">
                <a:solidFill>
                  <a:srgbClr val="F3F3F3"/>
                </a:solidFill>
              </a:rPr>
              <a:t>D17A </a:t>
            </a:r>
            <a:r>
              <a:rPr b="0" i="0" lang="en" sz="1400" u="none" cap="none" strike="noStrike">
                <a:solidFill>
                  <a:srgbClr val="F3F3F3"/>
                </a:solidFill>
                <a:latin typeface="Arial"/>
                <a:ea typeface="Arial"/>
                <a:cs typeface="Arial"/>
                <a:sym typeface="Arial"/>
              </a:rPr>
              <a:t>28</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Ajay Nair              D17A 55			   Varun Tripathy      D17A 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172" name="Google Shape;172;p27"/>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178" name="Google Shape;178;p28"/>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Task Assigned</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Hardware, Software, tools and constraints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Challenges Faced</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References</a:t>
            </a:r>
            <a:endParaRPr sz="1400">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Assigned</a:t>
            </a:r>
            <a:endParaRPr/>
          </a:p>
        </p:txBody>
      </p:sp>
      <p:sp>
        <p:nvSpPr>
          <p:cNvPr id="184" name="Google Shape;184;p29"/>
          <p:cNvSpPr txBox="1"/>
          <p:nvPr>
            <p:ph idx="1" type="body"/>
          </p:nvPr>
        </p:nvSpPr>
        <p:spPr>
          <a:xfrm>
            <a:off x="311725" y="15159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is “Aatmanirbhar Sanchar”?</a:t>
            </a:r>
            <a:endParaRPr b="1"/>
          </a:p>
          <a:p>
            <a:pPr indent="0" lvl="0" marL="0" rtl="0" algn="l">
              <a:spcBef>
                <a:spcPts val="0"/>
              </a:spcBef>
              <a:spcAft>
                <a:spcPts val="0"/>
              </a:spcAft>
              <a:buNone/>
            </a:pPr>
            <a:r>
              <a:rPr lang="en"/>
              <a:t>Aatmanirbhar Sanchar is chat application which provides the users a real time off the grid, secure and anonymous messaging service. This application was built without any third party API and it is a cross-platform ephemeral anonymous messaging service providing End to End encryption while also enabling secure transmission of any kind of data files including but not limited to images, videos, and documents.</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sz="1400"/>
              <a:t>Our Task:</a:t>
            </a:r>
            <a:endParaRPr b="1" sz="1400"/>
          </a:p>
          <a:p>
            <a:pPr indent="0" lvl="0" marL="0" rtl="0" algn="l">
              <a:spcBef>
                <a:spcPts val="0"/>
              </a:spcBef>
              <a:spcAft>
                <a:spcPts val="0"/>
              </a:spcAft>
              <a:buNone/>
            </a:pPr>
            <a:r>
              <a:rPr lang="en"/>
              <a:t>Our task was to study how this application was implemented and to implement it ourselves on our local machines. We were also assigned to study and test the various features of the applications and how it was implemented.</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Hardwares and Softwares Used:</a:t>
            </a:r>
            <a:endParaRPr/>
          </a:p>
          <a:p>
            <a:pPr indent="0" lvl="0" marL="0" rtl="0" algn="l">
              <a:spcBef>
                <a:spcPts val="0"/>
              </a:spcBef>
              <a:spcAft>
                <a:spcPts val="0"/>
              </a:spcAft>
              <a:buNone/>
            </a:pPr>
            <a:r>
              <a:t/>
            </a:r>
            <a:endParaRPr/>
          </a:p>
        </p:txBody>
      </p:sp>
      <p:sp>
        <p:nvSpPr>
          <p:cNvPr id="190" name="Google Shape;190;p3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Hardware:</a:t>
            </a:r>
            <a:endParaRPr b="1"/>
          </a:p>
          <a:p>
            <a:pPr indent="-317500" lvl="0" marL="457200" rtl="0" algn="l">
              <a:spcBef>
                <a:spcPts val="0"/>
              </a:spcBef>
              <a:spcAft>
                <a:spcPts val="0"/>
              </a:spcAft>
              <a:buSzPts val="1400"/>
              <a:buChar char="●"/>
            </a:pPr>
            <a:r>
              <a:rPr lang="en" sz="1400"/>
              <a:t>Laptop/OS:</a:t>
            </a:r>
            <a:endParaRPr sz="1400"/>
          </a:p>
          <a:p>
            <a:pPr indent="0" lvl="0" marL="457200" rtl="0" algn="l">
              <a:spcBef>
                <a:spcPts val="0"/>
              </a:spcBef>
              <a:spcAft>
                <a:spcPts val="0"/>
              </a:spcAft>
              <a:buNone/>
            </a:pPr>
            <a:r>
              <a:rPr lang="en" sz="1400"/>
              <a:t>The application was build on Ubuntu OS but it can easily work with any other OS with a good laptop.</a:t>
            </a:r>
            <a:endParaRPr sz="1400"/>
          </a:p>
          <a:p>
            <a:pPr indent="-317500" lvl="0" marL="457200" rtl="0" algn="l">
              <a:spcBef>
                <a:spcPts val="0"/>
              </a:spcBef>
              <a:spcAft>
                <a:spcPts val="0"/>
              </a:spcAft>
              <a:buSzPts val="1400"/>
              <a:buChar char="●"/>
            </a:pPr>
            <a:r>
              <a:rPr lang="en" sz="1400"/>
              <a:t>Network:</a:t>
            </a:r>
            <a:endParaRPr sz="1400"/>
          </a:p>
          <a:p>
            <a:pPr indent="0" lvl="0" marL="457200" rtl="0" algn="l">
              <a:spcBef>
                <a:spcPts val="0"/>
              </a:spcBef>
              <a:spcAft>
                <a:spcPts val="0"/>
              </a:spcAft>
              <a:buNone/>
            </a:pPr>
            <a:r>
              <a:rPr lang="en"/>
              <a:t>Require a Static IP Address with at least 5 open ports.</a:t>
            </a:r>
            <a:endParaRPr/>
          </a:p>
        </p:txBody>
      </p:sp>
      <p:sp>
        <p:nvSpPr>
          <p:cNvPr id="191" name="Google Shape;191;p3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Software:</a:t>
            </a:r>
            <a:endParaRPr b="1"/>
          </a:p>
          <a:p>
            <a:pPr indent="-311150" lvl="0" marL="457200" rtl="0" algn="l">
              <a:spcBef>
                <a:spcPts val="0"/>
              </a:spcBef>
              <a:spcAft>
                <a:spcPts val="0"/>
              </a:spcAft>
              <a:buSzPts val="1300"/>
              <a:buChar char="●"/>
            </a:pPr>
            <a:r>
              <a:rPr lang="en"/>
              <a:t>NPM: Version 6.14.14 or above</a:t>
            </a:r>
            <a:endParaRPr/>
          </a:p>
          <a:p>
            <a:pPr indent="0" lvl="0" marL="457200" rtl="0" algn="l">
              <a:spcBef>
                <a:spcPts val="0"/>
              </a:spcBef>
              <a:spcAft>
                <a:spcPts val="0"/>
              </a:spcAft>
              <a:buNone/>
            </a:pPr>
            <a:r>
              <a:rPr lang="en"/>
              <a:t>Npm is used to install packages required to build the project.</a:t>
            </a:r>
            <a:endParaRPr/>
          </a:p>
          <a:p>
            <a:pPr indent="-311150" lvl="0" marL="457200" rtl="0" algn="l">
              <a:spcBef>
                <a:spcPts val="0"/>
              </a:spcBef>
              <a:spcAft>
                <a:spcPts val="0"/>
              </a:spcAft>
              <a:buSzPts val="1300"/>
              <a:buChar char="●"/>
            </a:pPr>
            <a:r>
              <a:rPr lang="en"/>
              <a:t>NodeJS: Version 14.17.5 or above</a:t>
            </a:r>
            <a:endParaRPr/>
          </a:p>
          <a:p>
            <a:pPr indent="-311150" lvl="0" marL="457200" rtl="0" algn="l">
              <a:spcBef>
                <a:spcPts val="0"/>
              </a:spcBef>
              <a:spcAft>
                <a:spcPts val="0"/>
              </a:spcAft>
              <a:buSzPts val="1300"/>
              <a:buChar char="●"/>
            </a:pPr>
            <a:r>
              <a:rPr lang="en"/>
              <a:t>ReactJs </a:t>
            </a:r>
            <a:endParaRPr/>
          </a:p>
          <a:p>
            <a:pPr indent="0" lvl="0" marL="457200" rtl="0" algn="l">
              <a:spcBef>
                <a:spcPts val="0"/>
              </a:spcBef>
              <a:spcAft>
                <a:spcPts val="0"/>
              </a:spcAft>
              <a:buNone/>
            </a:pPr>
            <a:r>
              <a:rPr lang="en"/>
              <a:t>ReactJs is used to build the UI of the application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197" name="Google Shape;197;p31"/>
          <p:cNvSpPr txBox="1"/>
          <p:nvPr>
            <p:ph idx="1" type="body"/>
          </p:nvPr>
        </p:nvSpPr>
        <p:spPr>
          <a:xfrm>
            <a:off x="311725" y="1464875"/>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Static IP:</a:t>
            </a:r>
            <a:endParaRPr b="1" sz="1400"/>
          </a:p>
          <a:p>
            <a:pPr indent="0" lvl="0" marL="0" rtl="0" algn="l">
              <a:spcBef>
                <a:spcPts val="0"/>
              </a:spcBef>
              <a:spcAft>
                <a:spcPts val="0"/>
              </a:spcAft>
              <a:buNone/>
            </a:pPr>
            <a:r>
              <a:rPr lang="en" sz="1400"/>
              <a:t>The biggest challenge with this project was to setup the Static Ip, the static ip address assigned to us was not working and the ports in the ip address were closed. As a result, we had a lot of issues, but after the static IP, other sections were easy to install.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Minimum SDK version:</a:t>
            </a:r>
            <a:endParaRPr b="1" sz="1400"/>
          </a:p>
          <a:p>
            <a:pPr indent="0" lvl="0" marL="0" rtl="0" algn="l">
              <a:spcBef>
                <a:spcPts val="0"/>
              </a:spcBef>
              <a:spcAft>
                <a:spcPts val="0"/>
              </a:spcAft>
              <a:buNone/>
            </a:pPr>
            <a:r>
              <a:rPr lang="en" sz="1400"/>
              <a:t>We encountered a minimum SDK version error while implementing the code for the mobile application. We tried changing the sdk version everywhere, but the application continued to give the same error. After some research, we learned that we needed to make changes in a hidden properties file, and after doing so, the app began to work properly.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74" name="Google Shape;74;p1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Task Assigned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Hardware, Software, tools and constraints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Challenges Faced</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References</a:t>
            </a:r>
            <a:endParaRPr sz="1400">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203" name="Google Shape;203;p3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Two users joining same room:</a:t>
            </a:r>
            <a:endParaRPr b="1"/>
          </a:p>
        </p:txBody>
      </p:sp>
      <p:sp>
        <p:nvSpPr>
          <p:cNvPr id="204" name="Google Shape;204;p3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Sending Documents in room:</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05" name="Google Shape;205;p32"/>
          <p:cNvPicPr preferRelativeResize="0"/>
          <p:nvPr/>
        </p:nvPicPr>
        <p:blipFill>
          <a:blip r:embed="rId3">
            <a:alphaModFix/>
          </a:blip>
          <a:stretch>
            <a:fillRect/>
          </a:stretch>
        </p:blipFill>
        <p:spPr>
          <a:xfrm>
            <a:off x="557550" y="2177301"/>
            <a:ext cx="3508200" cy="1973375"/>
          </a:xfrm>
          <a:prstGeom prst="rect">
            <a:avLst/>
          </a:prstGeom>
          <a:noFill/>
          <a:ln>
            <a:noFill/>
          </a:ln>
        </p:spPr>
      </p:pic>
      <p:pic>
        <p:nvPicPr>
          <p:cNvPr id="206" name="Google Shape;206;p32"/>
          <p:cNvPicPr preferRelativeResize="0"/>
          <p:nvPr/>
        </p:nvPicPr>
        <p:blipFill>
          <a:blip r:embed="rId4">
            <a:alphaModFix/>
          </a:blip>
          <a:stretch>
            <a:fillRect/>
          </a:stretch>
        </p:blipFill>
        <p:spPr>
          <a:xfrm>
            <a:off x="5078250" y="2177313"/>
            <a:ext cx="3508200" cy="1973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212" name="Google Shape;212;p3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Preview of the Document:</a:t>
            </a:r>
            <a:endParaRPr b="1"/>
          </a:p>
        </p:txBody>
      </p:sp>
      <p:sp>
        <p:nvSpPr>
          <p:cNvPr id="213" name="Google Shape;213;p3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Received:</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14" name="Google Shape;214;p33"/>
          <p:cNvPicPr preferRelativeResize="0"/>
          <p:nvPr/>
        </p:nvPicPr>
        <p:blipFill>
          <a:blip r:embed="rId3">
            <a:alphaModFix/>
          </a:blip>
          <a:stretch>
            <a:fillRect/>
          </a:stretch>
        </p:blipFill>
        <p:spPr>
          <a:xfrm>
            <a:off x="557563" y="2177325"/>
            <a:ext cx="3508183" cy="1973350"/>
          </a:xfrm>
          <a:prstGeom prst="rect">
            <a:avLst/>
          </a:prstGeom>
          <a:noFill/>
          <a:ln>
            <a:noFill/>
          </a:ln>
        </p:spPr>
      </p:pic>
      <p:pic>
        <p:nvPicPr>
          <p:cNvPr id="215" name="Google Shape;215;p33"/>
          <p:cNvPicPr preferRelativeResize="0"/>
          <p:nvPr/>
        </p:nvPicPr>
        <p:blipFill>
          <a:blip r:embed="rId4">
            <a:alphaModFix/>
          </a:blip>
          <a:stretch>
            <a:fillRect/>
          </a:stretch>
        </p:blipFill>
        <p:spPr>
          <a:xfrm>
            <a:off x="5078262" y="2177325"/>
            <a:ext cx="3508175" cy="19733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221" name="Google Shape;221;p34"/>
          <p:cNvSpPr txBox="1"/>
          <p:nvPr>
            <p:ph idx="1" type="body"/>
          </p:nvPr>
        </p:nvSpPr>
        <p:spPr>
          <a:xfrm>
            <a:off x="311700" y="1505700"/>
            <a:ext cx="3999900" cy="3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Chatting with mobile: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22" name="Google Shape;222;p3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Messages sent through mobile in web:</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23" name="Google Shape;223;p34"/>
          <p:cNvPicPr preferRelativeResize="0"/>
          <p:nvPr/>
        </p:nvPicPr>
        <p:blipFill>
          <a:blip r:embed="rId3">
            <a:alphaModFix/>
          </a:blip>
          <a:stretch>
            <a:fillRect/>
          </a:stretch>
        </p:blipFill>
        <p:spPr>
          <a:xfrm>
            <a:off x="5022700" y="2072900"/>
            <a:ext cx="3702875" cy="2082850"/>
          </a:xfrm>
          <a:prstGeom prst="rect">
            <a:avLst/>
          </a:prstGeom>
          <a:noFill/>
          <a:ln>
            <a:noFill/>
          </a:ln>
        </p:spPr>
      </p:pic>
      <p:pic>
        <p:nvPicPr>
          <p:cNvPr id="224" name="Google Shape;224;p34"/>
          <p:cNvPicPr preferRelativeResize="0"/>
          <p:nvPr/>
        </p:nvPicPr>
        <p:blipFill>
          <a:blip r:embed="rId4">
            <a:alphaModFix/>
          </a:blip>
          <a:stretch>
            <a:fillRect/>
          </a:stretch>
        </p:blipFill>
        <p:spPr>
          <a:xfrm>
            <a:off x="1194050" y="1902000"/>
            <a:ext cx="1612451" cy="3163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8" name="Shape 228"/>
        <p:cNvGrpSpPr/>
        <p:nvPr/>
      </p:nvGrpSpPr>
      <p:grpSpPr>
        <a:xfrm>
          <a:off x="0" y="0"/>
          <a:ext cx="0" cy="0"/>
          <a:chOff x="0" y="0"/>
          <a:chExt cx="0" cy="0"/>
        </a:xfrm>
      </p:grpSpPr>
      <p:sp>
        <p:nvSpPr>
          <p:cNvPr id="229" name="Google Shape;229;p35"/>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GSR</a:t>
            </a:r>
            <a:r>
              <a:rPr lang="en"/>
              <a:t>: Gujarati</a:t>
            </a:r>
            <a:r>
              <a:rPr lang="en"/>
              <a:t> Script</a:t>
            </a:r>
            <a:endParaRPr/>
          </a:p>
          <a:p>
            <a:pPr indent="0" lvl="0" marL="0" rtl="0" algn="ctr">
              <a:lnSpc>
                <a:spcPct val="100000"/>
              </a:lnSpc>
              <a:spcBef>
                <a:spcPts val="0"/>
              </a:spcBef>
              <a:spcAft>
                <a:spcPts val="0"/>
              </a:spcAft>
              <a:buSzPts val="3600"/>
              <a:buNone/>
            </a:pPr>
            <a:r>
              <a:rPr lang="en"/>
              <a:t>Recognition</a:t>
            </a:r>
            <a:endParaRPr sz="500">
              <a:solidFill>
                <a:srgbClr val="002F4A"/>
              </a:solidFill>
            </a:endParaRPr>
          </a:p>
        </p:txBody>
      </p:sp>
      <p:sp>
        <p:nvSpPr>
          <p:cNvPr id="230" name="Google Shape;230;p35"/>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231" name="Google Shape;231;p35"/>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232" name="Google Shape;232;p35"/>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a:t>
            </a:r>
            <a:r>
              <a:rPr b="0" i="0" lang="en" sz="1400" u="none" cap="none" strike="noStrike">
                <a:solidFill>
                  <a:srgbClr val="F3F3F3"/>
                </a:solidFill>
                <a:latin typeface="Arial"/>
                <a:ea typeface="Arial"/>
                <a:cs typeface="Arial"/>
                <a:sym typeface="Arial"/>
              </a:rPr>
              <a:t>1</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Manigandan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t>
            </a:r>
            <a:r>
              <a:rPr b="0" i="0" lang="en" sz="1400" u="none" cap="none" strike="noStrike">
                <a:solidFill>
                  <a:srgbClr val="F3F3F3"/>
                </a:solidFill>
                <a:latin typeface="Arial"/>
                <a:ea typeface="Arial"/>
                <a:cs typeface="Arial"/>
                <a:sym typeface="Arial"/>
              </a:rPr>
              <a:t>J N Guru Akaash  </a:t>
            </a:r>
            <a:r>
              <a:rPr lang="en">
                <a:solidFill>
                  <a:srgbClr val="F3F3F3"/>
                </a:solidFill>
              </a:rPr>
              <a:t>D17A </a:t>
            </a:r>
            <a:r>
              <a:rPr b="0" i="0" lang="en" sz="1400" u="none" cap="none" strike="noStrike">
                <a:solidFill>
                  <a:srgbClr val="F3F3F3"/>
                </a:solidFill>
                <a:latin typeface="Arial"/>
                <a:ea typeface="Arial"/>
                <a:cs typeface="Arial"/>
                <a:sym typeface="Arial"/>
              </a:rPr>
              <a:t>28</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Ajay Nair              D17A 55			   Varun Tripathy      D17A 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233" name="Google Shape;233;p35"/>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239" name="Google Shape;239;p3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Project Overview</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Hardware, Software</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Challenges Faced</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References</a:t>
            </a:r>
            <a:endParaRPr sz="1400">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and Software used</a:t>
            </a:r>
            <a:endParaRPr/>
          </a:p>
        </p:txBody>
      </p:sp>
      <p:sp>
        <p:nvSpPr>
          <p:cNvPr id="245" name="Google Shape;245;p37"/>
          <p:cNvSpPr txBox="1"/>
          <p:nvPr>
            <p:ph idx="1" type="body"/>
          </p:nvPr>
        </p:nvSpPr>
        <p:spPr>
          <a:xfrm>
            <a:off x="311725" y="1505700"/>
            <a:ext cx="3999900" cy="31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Hardware</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sz="1400"/>
              <a:t>Linux OS/ CentOS for development of the project.</a:t>
            </a:r>
            <a:endParaRPr sz="1400"/>
          </a:p>
          <a:p>
            <a:pPr indent="-317500" lvl="0" marL="457200" rtl="0" algn="l">
              <a:spcBef>
                <a:spcPts val="0"/>
              </a:spcBef>
              <a:spcAft>
                <a:spcPts val="0"/>
              </a:spcAft>
              <a:buSzPts val="1400"/>
              <a:buChar char="●"/>
            </a:pPr>
            <a:r>
              <a:rPr lang="en" sz="1400"/>
              <a:t>GPU for CUDA and CUDnn</a:t>
            </a:r>
            <a:endParaRPr sz="1400"/>
          </a:p>
          <a:p>
            <a:pPr indent="-317500" lvl="0" marL="457200" rtl="0" algn="l">
              <a:spcBef>
                <a:spcPts val="0"/>
              </a:spcBef>
              <a:spcAft>
                <a:spcPts val="0"/>
              </a:spcAft>
              <a:buSzPts val="1400"/>
              <a:buChar char="●"/>
            </a:pPr>
            <a:r>
              <a:rPr lang="en" sz="1400"/>
              <a:t>4GB RAM or 8GB RAM for smooth operation</a:t>
            </a:r>
            <a:endParaRPr sz="1400"/>
          </a:p>
          <a:p>
            <a:pPr indent="-317500" lvl="0" marL="457200" rtl="0" algn="l">
              <a:spcBef>
                <a:spcPts val="0"/>
              </a:spcBef>
              <a:spcAft>
                <a:spcPts val="0"/>
              </a:spcAft>
              <a:buSzPts val="1400"/>
              <a:buChar char="●"/>
            </a:pPr>
            <a:r>
              <a:rPr lang="en" sz="1400"/>
              <a:t>5GB free space in memory for project run.</a:t>
            </a:r>
            <a:endParaRPr sz="1400"/>
          </a:p>
        </p:txBody>
      </p:sp>
      <p:sp>
        <p:nvSpPr>
          <p:cNvPr id="246" name="Google Shape;246;p37"/>
          <p:cNvSpPr txBox="1"/>
          <p:nvPr>
            <p:ph idx="2" type="body"/>
          </p:nvPr>
        </p:nvSpPr>
        <p:spPr>
          <a:xfrm>
            <a:off x="4832425" y="1505700"/>
            <a:ext cx="3999900" cy="31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Software</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sz="1400"/>
              <a:t>Python 3.8 and above</a:t>
            </a:r>
            <a:endParaRPr sz="1400"/>
          </a:p>
          <a:p>
            <a:pPr indent="-317500" lvl="0" marL="457200" rtl="0" algn="l">
              <a:spcBef>
                <a:spcPts val="0"/>
              </a:spcBef>
              <a:spcAft>
                <a:spcPts val="0"/>
              </a:spcAft>
              <a:buSzPts val="1400"/>
              <a:buChar char="●"/>
            </a:pPr>
            <a:r>
              <a:rPr lang="en" sz="1400"/>
              <a:t>PyQt, OpenCV and other open-source libraries</a:t>
            </a:r>
            <a:endParaRPr sz="1400"/>
          </a:p>
          <a:p>
            <a:pPr indent="-317500" lvl="0" marL="457200" rtl="0" algn="l">
              <a:spcBef>
                <a:spcPts val="0"/>
              </a:spcBef>
              <a:spcAft>
                <a:spcPts val="0"/>
              </a:spcAft>
              <a:buSzPts val="1400"/>
              <a:buChar char="●"/>
            </a:pPr>
            <a:r>
              <a:rPr lang="en" sz="1400"/>
              <a:t>Git/ Github</a:t>
            </a:r>
            <a:endParaRPr sz="1400"/>
          </a:p>
          <a:p>
            <a:pPr indent="-317500" lvl="0" marL="457200" rtl="0" algn="l">
              <a:spcBef>
                <a:spcPts val="0"/>
              </a:spcBef>
              <a:spcAft>
                <a:spcPts val="0"/>
              </a:spcAft>
              <a:buSzPts val="1400"/>
              <a:buChar char="●"/>
            </a:pPr>
            <a:r>
              <a:rPr lang="en" sz="1400"/>
              <a:t>SQLite Database</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252" name="Google Shape;252;p38"/>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No proper value store sequence in the database.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Deprecated or unsupported dependencies. Uninstalling and reinstalling the latest version of the dependencies and libraries.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258" name="Google Shape;258;p39"/>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Testing Inference</a:t>
            </a:r>
            <a:endParaRPr sz="1600"/>
          </a:p>
          <a:p>
            <a:pPr indent="0" lvl="0" marL="0" rtl="0" algn="l">
              <a:spcBef>
                <a:spcPts val="0"/>
              </a:spcBef>
              <a:spcAft>
                <a:spcPts val="0"/>
              </a:spcAft>
              <a:buNone/>
            </a:pPr>
            <a:r>
              <a:t/>
            </a:r>
            <a:endParaRPr/>
          </a:p>
        </p:txBody>
      </p:sp>
      <p:pic>
        <p:nvPicPr>
          <p:cNvPr id="259" name="Google Shape;259;p39"/>
          <p:cNvPicPr preferRelativeResize="0"/>
          <p:nvPr/>
        </p:nvPicPr>
        <p:blipFill>
          <a:blip r:embed="rId3">
            <a:alphaModFix/>
          </a:blip>
          <a:stretch>
            <a:fillRect/>
          </a:stretch>
        </p:blipFill>
        <p:spPr>
          <a:xfrm>
            <a:off x="2814250" y="1560550"/>
            <a:ext cx="5468800" cy="307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265" name="Google Shape;265;p40"/>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Testing Article Search</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266" name="Google Shape;266;p40"/>
          <p:cNvPicPr preferRelativeResize="0"/>
          <p:nvPr/>
        </p:nvPicPr>
        <p:blipFill>
          <a:blip r:embed="rId3">
            <a:alphaModFix/>
          </a:blip>
          <a:stretch>
            <a:fillRect/>
          </a:stretch>
        </p:blipFill>
        <p:spPr>
          <a:xfrm>
            <a:off x="2803983" y="1587175"/>
            <a:ext cx="5468792" cy="307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272" name="Google Shape;272;p4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Annotation Tool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361925" y="2267025"/>
            <a:ext cx="3726125" cy="1841750"/>
          </a:xfrm>
          <a:prstGeom prst="rect">
            <a:avLst/>
          </a:prstGeom>
          <a:noFill/>
          <a:ln>
            <a:noFill/>
          </a:ln>
        </p:spPr>
      </p:pic>
      <p:pic>
        <p:nvPicPr>
          <p:cNvPr id="274" name="Google Shape;274;p41"/>
          <p:cNvPicPr preferRelativeResize="0"/>
          <p:nvPr/>
        </p:nvPicPr>
        <p:blipFill>
          <a:blip r:embed="rId4">
            <a:alphaModFix/>
          </a:blip>
          <a:stretch>
            <a:fillRect/>
          </a:stretch>
        </p:blipFill>
        <p:spPr>
          <a:xfrm>
            <a:off x="4868975" y="2267050"/>
            <a:ext cx="3726125" cy="1848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Description</a:t>
            </a:r>
            <a:endParaRPr/>
          </a:p>
        </p:txBody>
      </p:sp>
      <p:sp>
        <p:nvSpPr>
          <p:cNvPr id="80" name="Google Shape;80;p1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What is UpAIsthiti?</a:t>
            </a:r>
            <a:endParaRPr b="1" sz="1400"/>
          </a:p>
          <a:p>
            <a:pPr indent="0" lvl="0" marL="0" rtl="0" algn="l">
              <a:spcBef>
                <a:spcPts val="0"/>
              </a:spcBef>
              <a:spcAft>
                <a:spcPts val="0"/>
              </a:spcAft>
              <a:buNone/>
            </a:pPr>
            <a:r>
              <a:rPr lang="en"/>
              <a:t>UpAIsthiti is an touchless attendance system supported by Artificial Intelligence which records the attendance just by capturing faces and does not require any kind of contact with the attendance system as opposed to the traditional systems. The application will capture the faces of students/employees through video feeds and these faces would be processed with the help of image processing. Further, with the help of face recognition models, it will identify the faces and record the attendance in the software itself.</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sz="1400"/>
              <a:t>Our Task:</a:t>
            </a:r>
            <a:endParaRPr b="1" sz="1400"/>
          </a:p>
          <a:p>
            <a:pPr indent="0" lvl="0" marL="0" rtl="0" algn="l">
              <a:spcBef>
                <a:spcPts val="0"/>
              </a:spcBef>
              <a:spcAft>
                <a:spcPts val="0"/>
              </a:spcAft>
              <a:buNone/>
            </a:pPr>
            <a:r>
              <a:rPr lang="en"/>
              <a:t>Our task was to study how UpAIsthithi was implemented and to implement it ourselves on our local machines. We were also assigned to study how the model worked by using live feed from a webcam and to testing it ourselves.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80" name="Google Shape;280;p42"/>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u="sng">
                <a:solidFill>
                  <a:schemeClr val="hlink"/>
                </a:solidFill>
                <a:hlinkClick r:id="rId3"/>
              </a:rPr>
              <a:t>https://www.python.org/downloads/</a:t>
            </a:r>
            <a:endParaRPr/>
          </a:p>
          <a:p>
            <a:pPr indent="-311150" lvl="0" marL="457200" rtl="0" algn="l">
              <a:spcBef>
                <a:spcPts val="0"/>
              </a:spcBef>
              <a:spcAft>
                <a:spcPts val="0"/>
              </a:spcAft>
              <a:buSzPts val="1300"/>
              <a:buChar char="●"/>
            </a:pPr>
            <a:r>
              <a:rPr lang="en" u="sng">
                <a:solidFill>
                  <a:schemeClr val="hlink"/>
                </a:solidFill>
                <a:hlinkClick r:id="rId4"/>
              </a:rPr>
              <a:t>https://www.python.org/downloads/source/</a:t>
            </a:r>
            <a:endParaRPr/>
          </a:p>
          <a:p>
            <a:pPr indent="-311150" lvl="0" marL="457200" rtl="0" algn="l">
              <a:spcBef>
                <a:spcPts val="0"/>
              </a:spcBef>
              <a:spcAft>
                <a:spcPts val="0"/>
              </a:spcAft>
              <a:buSzPts val="1300"/>
              <a:buChar char="●"/>
            </a:pPr>
            <a:r>
              <a:rPr lang="en" u="sng">
                <a:solidFill>
                  <a:schemeClr val="hlink"/>
                </a:solidFill>
                <a:hlinkClick r:id="rId5"/>
              </a:rPr>
              <a:t>https://linuxize.com/post/wget-command-examples/</a:t>
            </a:r>
            <a:endParaRPr/>
          </a:p>
          <a:p>
            <a:pPr indent="-311150" lvl="0" marL="457200" rtl="0" algn="l">
              <a:spcBef>
                <a:spcPts val="0"/>
              </a:spcBef>
              <a:spcAft>
                <a:spcPts val="0"/>
              </a:spcAft>
              <a:buSzPts val="1300"/>
              <a:buChar char="●"/>
            </a:pPr>
            <a:r>
              <a:rPr lang="en" u="sng">
                <a:solidFill>
                  <a:schemeClr val="hlink"/>
                </a:solidFill>
                <a:hlinkClick r:id="rId6"/>
              </a:rPr>
              <a:t>https://linuxize.com/post/how-to-extract-unzip-tar-gz-file/</a:t>
            </a:r>
            <a:endParaRPr/>
          </a:p>
          <a:p>
            <a:pPr indent="-311150" lvl="0" marL="457200" rtl="0" algn="l">
              <a:spcBef>
                <a:spcPts val="0"/>
              </a:spcBef>
              <a:spcAft>
                <a:spcPts val="0"/>
              </a:spcAft>
              <a:buSzPts val="1300"/>
              <a:buChar char="●"/>
            </a:pPr>
            <a:r>
              <a:rPr lang="en" u="sng">
                <a:solidFill>
                  <a:schemeClr val="hlink"/>
                </a:solidFill>
                <a:hlinkClick r:id="rId7"/>
              </a:rPr>
              <a:t>https://linuxize.com/post/linux-cd-command/</a:t>
            </a:r>
            <a:endParaRPr/>
          </a:p>
          <a:p>
            <a:pPr indent="-311150" lvl="0" marL="457200" rtl="0" algn="l">
              <a:spcBef>
                <a:spcPts val="0"/>
              </a:spcBef>
              <a:spcAft>
                <a:spcPts val="0"/>
              </a:spcAft>
              <a:buSzPts val="1300"/>
              <a:buChar char="●"/>
            </a:pPr>
            <a:r>
              <a:rPr lang="en" u="sng">
                <a:solidFill>
                  <a:schemeClr val="hlink"/>
                </a:solidFill>
                <a:hlinkClick r:id="rId8"/>
              </a:rPr>
              <a:t>https://drive.google.com/file/d/1CDfCaf58mDxmHIA_5yWv7Pkhx6b6PDQA/view?usp=sharing</a:t>
            </a:r>
            <a:endParaRPr/>
          </a:p>
          <a:p>
            <a:pPr indent="-311150" lvl="0" marL="457200" rtl="0" algn="l">
              <a:spcBef>
                <a:spcPts val="0"/>
              </a:spcBef>
              <a:spcAft>
                <a:spcPts val="0"/>
              </a:spcAft>
              <a:buSzPts val="1300"/>
              <a:buChar char="●"/>
            </a:pPr>
            <a:r>
              <a:rPr lang="en" u="sng">
                <a:solidFill>
                  <a:schemeClr val="hlink"/>
                </a:solidFill>
                <a:hlinkClick r:id="rId9"/>
              </a:rPr>
              <a:t>https://pypi.org/project/pyenchant/</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84" name="Shape 284"/>
        <p:cNvGrpSpPr/>
        <p:nvPr/>
      </p:nvGrpSpPr>
      <p:grpSpPr>
        <a:xfrm>
          <a:off x="0" y="0"/>
          <a:ext cx="0" cy="0"/>
          <a:chOff x="0" y="0"/>
          <a:chExt cx="0" cy="0"/>
        </a:xfrm>
      </p:grpSpPr>
      <p:sp>
        <p:nvSpPr>
          <p:cNvPr id="285" name="Google Shape;285;p43"/>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900"/>
              <a:t>Quality assurance of silicon detectors in CMS experiment using automated visual inspection</a:t>
            </a:r>
            <a:endParaRPr sz="2900"/>
          </a:p>
          <a:p>
            <a:pPr indent="0" lvl="0" marL="0" rtl="0" algn="ctr">
              <a:lnSpc>
                <a:spcPct val="100000"/>
              </a:lnSpc>
              <a:spcBef>
                <a:spcPts val="0"/>
              </a:spcBef>
              <a:spcAft>
                <a:spcPts val="0"/>
              </a:spcAft>
              <a:buNone/>
            </a:pPr>
            <a:r>
              <a:t/>
            </a:r>
            <a:endParaRPr sz="2100"/>
          </a:p>
          <a:p>
            <a:pPr indent="0" lvl="0" marL="0" rtl="0" algn="ctr">
              <a:lnSpc>
                <a:spcPct val="100000"/>
              </a:lnSpc>
              <a:spcBef>
                <a:spcPts val="0"/>
              </a:spcBef>
              <a:spcAft>
                <a:spcPts val="0"/>
              </a:spcAft>
              <a:buSzPts val="3600"/>
              <a:buNone/>
            </a:pPr>
            <a:r>
              <a:t/>
            </a:r>
            <a:endParaRPr sz="500">
              <a:solidFill>
                <a:srgbClr val="002F4A"/>
              </a:solidFill>
            </a:endParaRPr>
          </a:p>
        </p:txBody>
      </p:sp>
      <p:sp>
        <p:nvSpPr>
          <p:cNvPr id="286" name="Google Shape;286;p43"/>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287" name="Google Shape;287;p43"/>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288" name="Google Shape;288;p43"/>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a:t>
            </a:r>
            <a:r>
              <a:rPr b="0" i="0" lang="en" sz="1400" u="none" cap="none" strike="noStrike">
                <a:solidFill>
                  <a:srgbClr val="F3F3F3"/>
                </a:solidFill>
                <a:latin typeface="Arial"/>
                <a:ea typeface="Arial"/>
                <a:cs typeface="Arial"/>
                <a:sym typeface="Arial"/>
              </a:rPr>
              <a:t>1</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Manigandan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t>
            </a:r>
            <a:r>
              <a:rPr b="0" i="0" lang="en" sz="1400" u="none" cap="none" strike="noStrike">
                <a:solidFill>
                  <a:srgbClr val="F3F3F3"/>
                </a:solidFill>
                <a:latin typeface="Arial"/>
                <a:ea typeface="Arial"/>
                <a:cs typeface="Arial"/>
                <a:sym typeface="Arial"/>
              </a:rPr>
              <a:t>J N Guru Akaash  </a:t>
            </a:r>
            <a:r>
              <a:rPr lang="en">
                <a:solidFill>
                  <a:srgbClr val="F3F3F3"/>
                </a:solidFill>
              </a:rPr>
              <a:t>D17A </a:t>
            </a:r>
            <a:r>
              <a:rPr b="0" i="0" lang="en" sz="1400" u="none" cap="none" strike="noStrike">
                <a:solidFill>
                  <a:srgbClr val="F3F3F3"/>
                </a:solidFill>
                <a:latin typeface="Arial"/>
                <a:ea typeface="Arial"/>
                <a:cs typeface="Arial"/>
                <a:sym typeface="Arial"/>
              </a:rPr>
              <a:t>28</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Ajay Nair              D17A 55			   Varun Tripathy      D17A 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289" name="Google Shape;289;p43"/>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295" name="Google Shape;295;p4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Introduction</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Hardware, Software, tools and constraints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Challenges Faced</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References</a:t>
            </a:r>
            <a:endParaRPr sz="1400">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01" name="Google Shape;301;p45"/>
          <p:cNvSpPr txBox="1"/>
          <p:nvPr>
            <p:ph idx="1" type="body"/>
          </p:nvPr>
        </p:nvSpPr>
        <p:spPr>
          <a:xfrm>
            <a:off x="311725" y="1464875"/>
            <a:ext cx="8520600" cy="3076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Char char="●"/>
            </a:pPr>
            <a:r>
              <a:rPr lang="en" sz="1500">
                <a:solidFill>
                  <a:srgbClr val="000000"/>
                </a:solidFill>
              </a:rPr>
              <a:t>For the CMS experiment at CERN, Geneva a substantial number of HGCAL sensor modules are manufactured at advanced laboratories across the globe.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Each sensor module comprises around 675 checkpoints for visual inspection, making manual inspection practically unfeasible.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In the industrial environment of manufacturing these sensor modules, this task is awfully difficult due to diverse defect appearances, ambiguous intraclass, and interclass distances.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Due to recent technological advances, there has been a rise in automated visual inspections and intelligent quality assurance systems in manufacturing. In order to simplify this, we propose a deep-learning-based approach for defect diagnosis and subsequent quality assurance.</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Hardware, Software, tools and constraints</a:t>
            </a:r>
            <a:endParaRPr/>
          </a:p>
        </p:txBody>
      </p:sp>
      <p:sp>
        <p:nvSpPr>
          <p:cNvPr id="307" name="Google Shape;307;p46"/>
          <p:cNvSpPr txBox="1"/>
          <p:nvPr>
            <p:ph idx="1" type="body"/>
          </p:nvPr>
        </p:nvSpPr>
        <p:spPr>
          <a:xfrm>
            <a:off x="311725" y="1366800"/>
            <a:ext cx="8520600" cy="36132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1" lang="en" sz="800" u="sng"/>
              <a:t>Hardware:</a:t>
            </a:r>
            <a:endParaRPr b="1" sz="800" u="sng"/>
          </a:p>
          <a:p>
            <a:pPr indent="0" lvl="0" marL="457200" rtl="0" algn="l">
              <a:lnSpc>
                <a:spcPct val="115000"/>
              </a:lnSpc>
              <a:spcBef>
                <a:spcPts val="1200"/>
              </a:spcBef>
              <a:spcAft>
                <a:spcPts val="0"/>
              </a:spcAft>
              <a:buNone/>
            </a:pPr>
            <a:r>
              <a:rPr lang="en" sz="800"/>
              <a:t>Linux, TIFR GPU,Colab GPU</a:t>
            </a:r>
            <a:endParaRPr sz="800"/>
          </a:p>
          <a:p>
            <a:pPr indent="0" lvl="0" marL="457200" rtl="0" algn="l">
              <a:lnSpc>
                <a:spcPct val="115000"/>
              </a:lnSpc>
              <a:spcBef>
                <a:spcPts val="1200"/>
              </a:spcBef>
              <a:spcAft>
                <a:spcPts val="0"/>
              </a:spcAft>
              <a:buNone/>
            </a:pPr>
            <a:r>
              <a:rPr b="1" lang="en" sz="800" u="sng"/>
              <a:t>Software:</a:t>
            </a:r>
            <a:endParaRPr b="1" sz="800" u="sng"/>
          </a:p>
          <a:p>
            <a:pPr indent="0" lvl="0" marL="457200" rtl="0" algn="l">
              <a:lnSpc>
                <a:spcPct val="115000"/>
              </a:lnSpc>
              <a:spcBef>
                <a:spcPts val="1200"/>
              </a:spcBef>
              <a:spcAft>
                <a:spcPts val="0"/>
              </a:spcAft>
              <a:buNone/>
            </a:pPr>
            <a:r>
              <a:rPr lang="en" sz="800"/>
              <a:t>Cuda, Cudnn, Tensorflow, OpenCV, Darknet</a:t>
            </a:r>
            <a:endParaRPr sz="800"/>
          </a:p>
          <a:p>
            <a:pPr indent="0" lvl="0" marL="457200" rtl="0" algn="l">
              <a:lnSpc>
                <a:spcPct val="115000"/>
              </a:lnSpc>
              <a:spcBef>
                <a:spcPts val="1200"/>
              </a:spcBef>
              <a:spcAft>
                <a:spcPts val="0"/>
              </a:spcAft>
              <a:buNone/>
            </a:pPr>
            <a:r>
              <a:rPr b="1" lang="en" sz="800" u="sng"/>
              <a:t>Technology and Tools Used:</a:t>
            </a:r>
            <a:endParaRPr b="1" sz="800" u="sng"/>
          </a:p>
          <a:p>
            <a:pPr indent="0" lvl="0" marL="457200" rtl="0" algn="l">
              <a:lnSpc>
                <a:spcPct val="115000"/>
              </a:lnSpc>
              <a:spcBef>
                <a:spcPts val="1200"/>
              </a:spcBef>
              <a:spcAft>
                <a:spcPts val="0"/>
              </a:spcAft>
              <a:buNone/>
            </a:pPr>
            <a:r>
              <a:rPr lang="en" sz="800"/>
              <a:t>● LabelImg - It was used to the images</a:t>
            </a:r>
            <a:endParaRPr sz="800"/>
          </a:p>
          <a:p>
            <a:pPr indent="0" lvl="0" marL="457200" rtl="0" algn="l">
              <a:lnSpc>
                <a:spcPct val="115000"/>
              </a:lnSpc>
              <a:spcBef>
                <a:spcPts val="1200"/>
              </a:spcBef>
              <a:spcAft>
                <a:spcPts val="0"/>
              </a:spcAft>
              <a:buNone/>
            </a:pPr>
            <a:r>
              <a:rPr lang="en" sz="800"/>
              <a:t>● Colab GPU - Colab GPU was used to accelerate the process</a:t>
            </a:r>
            <a:endParaRPr sz="800"/>
          </a:p>
          <a:p>
            <a:pPr indent="0" lvl="0" marL="457200" rtl="0" algn="l">
              <a:lnSpc>
                <a:spcPct val="115000"/>
              </a:lnSpc>
              <a:spcBef>
                <a:spcPts val="1200"/>
              </a:spcBef>
              <a:spcAft>
                <a:spcPts val="0"/>
              </a:spcAft>
              <a:buNone/>
            </a:pPr>
            <a:r>
              <a:rPr lang="en" sz="800"/>
              <a:t>● Ubuntu 20.04 - OS used for the installation and setup of PyQt software</a:t>
            </a:r>
            <a:endParaRPr sz="800"/>
          </a:p>
          <a:p>
            <a:pPr indent="0" lvl="0" marL="457200" rtl="0" algn="l">
              <a:lnSpc>
                <a:spcPct val="115000"/>
              </a:lnSpc>
              <a:spcBef>
                <a:spcPts val="1200"/>
              </a:spcBef>
              <a:spcAft>
                <a:spcPts val="0"/>
              </a:spcAft>
              <a:buNone/>
            </a:pPr>
            <a:r>
              <a:rPr lang="en" sz="800"/>
              <a:t>● GitHub - It was used to keep the data and to import in the Google Colab</a:t>
            </a:r>
            <a:endParaRPr sz="800"/>
          </a:p>
          <a:p>
            <a:pPr indent="0" lvl="0" marL="457200" rtl="0" algn="l">
              <a:lnSpc>
                <a:spcPct val="115000"/>
              </a:lnSpc>
              <a:spcBef>
                <a:spcPts val="1200"/>
              </a:spcBef>
              <a:spcAft>
                <a:spcPts val="0"/>
              </a:spcAft>
              <a:buNone/>
            </a:pPr>
            <a:r>
              <a:rPr b="1" lang="en" sz="800" u="sng"/>
              <a:t>Constraints</a:t>
            </a:r>
            <a:endParaRPr b="1" sz="800" u="sng"/>
          </a:p>
          <a:p>
            <a:pPr indent="0" lvl="0" marL="457200" rtl="0" algn="l">
              <a:lnSpc>
                <a:spcPct val="115000"/>
              </a:lnSpc>
              <a:spcBef>
                <a:spcPts val="1200"/>
              </a:spcBef>
              <a:spcAft>
                <a:spcPts val="0"/>
              </a:spcAft>
              <a:buNone/>
            </a:pPr>
            <a:r>
              <a:rPr lang="en" sz="800"/>
              <a:t>● Need High performance computing hardware</a:t>
            </a:r>
            <a:endParaRPr sz="800"/>
          </a:p>
          <a:p>
            <a:pPr indent="0" lvl="0" marL="457200" rtl="0" algn="l">
              <a:lnSpc>
                <a:spcPct val="115000"/>
              </a:lnSpc>
              <a:spcBef>
                <a:spcPts val="1200"/>
              </a:spcBef>
              <a:spcAft>
                <a:spcPts val="0"/>
              </a:spcAft>
              <a:buNone/>
            </a:pPr>
            <a:r>
              <a:rPr lang="en" sz="800"/>
              <a:t>● Limited Dataset Quantity</a:t>
            </a:r>
            <a:endParaRPr sz="800"/>
          </a:p>
          <a:p>
            <a:pPr indent="0" lvl="0" marL="457200" rtl="0" algn="l">
              <a:lnSpc>
                <a:spcPct val="115000"/>
              </a:lnSpc>
              <a:spcBef>
                <a:spcPts val="1200"/>
              </a:spcBef>
              <a:spcAft>
                <a:spcPts val="0"/>
              </a:spcAft>
              <a:buNone/>
            </a:pPr>
            <a:r>
              <a:rPr lang="en" sz="800"/>
              <a:t>● Reduce False Positives</a:t>
            </a:r>
            <a:endParaRPr sz="800"/>
          </a:p>
          <a:p>
            <a:pPr indent="0" lvl="0" marL="457200" rtl="0" algn="l">
              <a:lnSpc>
                <a:spcPct val="115000"/>
              </a:lnSpc>
              <a:spcBef>
                <a:spcPts val="1200"/>
              </a:spcBef>
              <a:spcAft>
                <a:spcPts val="1200"/>
              </a:spcAft>
              <a:buNone/>
            </a:pPr>
            <a:r>
              <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313" name="Google Shape;313;p47"/>
          <p:cNvSpPr txBox="1"/>
          <p:nvPr>
            <p:ph idx="1" type="body"/>
          </p:nvPr>
        </p:nvSpPr>
        <p:spPr>
          <a:xfrm>
            <a:off x="311725" y="1464875"/>
            <a:ext cx="7926600" cy="3076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200"/>
              </a:spcBef>
              <a:spcAft>
                <a:spcPts val="0"/>
              </a:spcAft>
              <a:buClr>
                <a:srgbClr val="000000"/>
              </a:buClr>
              <a:buSzPts val="1500"/>
              <a:buFont typeface="Arial"/>
              <a:buChar char="●"/>
            </a:pPr>
            <a:r>
              <a:rPr lang="en" sz="1700"/>
              <a:t>Downloading and configuring cuda and cudnn and checking their </a:t>
            </a:r>
            <a:r>
              <a:rPr lang="en" sz="1700"/>
              <a:t>compatibility</a:t>
            </a:r>
            <a:r>
              <a:rPr lang="en" sz="1700"/>
              <a:t> with tensorflow</a:t>
            </a:r>
            <a:endParaRPr sz="1700"/>
          </a:p>
          <a:p>
            <a:pPr indent="-336550" lvl="0" marL="457200" rtl="0" algn="l">
              <a:lnSpc>
                <a:spcPct val="150000"/>
              </a:lnSpc>
              <a:spcBef>
                <a:spcPts val="0"/>
              </a:spcBef>
              <a:spcAft>
                <a:spcPts val="0"/>
              </a:spcAft>
              <a:buSzPts val="1700"/>
              <a:buChar char="●"/>
            </a:pPr>
            <a:r>
              <a:rPr lang="en" sz="1700"/>
              <a:t>Understanding DarkNet repository and using it.</a:t>
            </a:r>
            <a:endParaRPr sz="1700"/>
          </a:p>
          <a:p>
            <a:pPr indent="-336550" lvl="0" marL="457200" rtl="0" algn="l">
              <a:lnSpc>
                <a:spcPct val="150000"/>
              </a:lnSpc>
              <a:spcBef>
                <a:spcPts val="0"/>
              </a:spcBef>
              <a:spcAft>
                <a:spcPts val="0"/>
              </a:spcAft>
              <a:buSzPts val="1700"/>
              <a:buChar char="●"/>
            </a:pPr>
            <a:r>
              <a:rPr lang="en" sz="1700"/>
              <a:t>Training took a lot of time even with GPU.</a:t>
            </a:r>
            <a:endParaRPr sz="1700"/>
          </a:p>
          <a:p>
            <a:pPr indent="0" lvl="0" marL="0" rtl="0" algn="l">
              <a:lnSpc>
                <a:spcPct val="150000"/>
              </a:lnSpc>
              <a:spcBef>
                <a:spcPts val="1200"/>
              </a:spcBef>
              <a:spcAft>
                <a:spcPts val="1200"/>
              </a:spcAft>
              <a:buNone/>
            </a:pPr>
            <a:r>
              <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implementation screenshots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319" name="Google Shape;319;p4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CMS-Training</a:t>
            </a:r>
            <a:endParaRPr/>
          </a:p>
          <a:p>
            <a:pPr indent="0" lvl="0" marL="0" rtl="0" algn="l">
              <a:spcBef>
                <a:spcPts val="0"/>
              </a:spcBef>
              <a:spcAft>
                <a:spcPts val="0"/>
              </a:spcAft>
              <a:buNone/>
            </a:pPr>
            <a:r>
              <a:t/>
            </a:r>
            <a:endParaRPr/>
          </a:p>
        </p:txBody>
      </p:sp>
      <p:sp>
        <p:nvSpPr>
          <p:cNvPr id="320" name="Google Shape;320;p4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tools:</a:t>
            </a:r>
            <a:endParaRPr/>
          </a:p>
          <a:p>
            <a:pPr indent="0" lvl="0" marL="0" rtl="0" algn="l">
              <a:spcBef>
                <a:spcPts val="0"/>
              </a:spcBef>
              <a:spcAft>
                <a:spcPts val="0"/>
              </a:spcAft>
              <a:buNone/>
            </a:pPr>
            <a:r>
              <a:t/>
            </a:r>
            <a:endParaRPr/>
          </a:p>
        </p:txBody>
      </p:sp>
      <p:pic>
        <p:nvPicPr>
          <p:cNvPr id="321" name="Google Shape;321;p48"/>
          <p:cNvPicPr preferRelativeResize="0"/>
          <p:nvPr/>
        </p:nvPicPr>
        <p:blipFill>
          <a:blip r:embed="rId3">
            <a:alphaModFix/>
          </a:blip>
          <a:stretch>
            <a:fillRect/>
          </a:stretch>
        </p:blipFill>
        <p:spPr>
          <a:xfrm>
            <a:off x="181175" y="1852350"/>
            <a:ext cx="4341174" cy="3007825"/>
          </a:xfrm>
          <a:prstGeom prst="rect">
            <a:avLst/>
          </a:prstGeom>
          <a:noFill/>
          <a:ln>
            <a:noFill/>
          </a:ln>
        </p:spPr>
      </p:pic>
      <p:pic>
        <p:nvPicPr>
          <p:cNvPr id="322" name="Google Shape;322;p48"/>
          <p:cNvPicPr preferRelativeResize="0"/>
          <p:nvPr/>
        </p:nvPicPr>
        <p:blipFill>
          <a:blip r:embed="rId4">
            <a:alphaModFix/>
          </a:blip>
          <a:stretch>
            <a:fillRect/>
          </a:stretch>
        </p:blipFill>
        <p:spPr>
          <a:xfrm>
            <a:off x="4903600" y="1852350"/>
            <a:ext cx="4108425" cy="2898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implementation screenshots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328" name="Google Shape;328;p4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Training model</a:t>
            </a:r>
            <a:endParaRPr/>
          </a:p>
          <a:p>
            <a:pPr indent="0" lvl="0" marL="0" rtl="0" algn="l">
              <a:spcBef>
                <a:spcPts val="0"/>
              </a:spcBef>
              <a:spcAft>
                <a:spcPts val="0"/>
              </a:spcAft>
              <a:buNone/>
            </a:pPr>
            <a:r>
              <a:t/>
            </a:r>
            <a:endParaRPr/>
          </a:p>
        </p:txBody>
      </p:sp>
      <p:sp>
        <p:nvSpPr>
          <p:cNvPr id="329" name="Google Shape;329;p4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r>
              <a:rPr lang="en"/>
              <a:t>:</a:t>
            </a:r>
            <a:endParaRPr/>
          </a:p>
          <a:p>
            <a:pPr indent="0" lvl="0" marL="0" rtl="0" algn="l">
              <a:spcBef>
                <a:spcPts val="0"/>
              </a:spcBef>
              <a:spcAft>
                <a:spcPts val="0"/>
              </a:spcAft>
              <a:buNone/>
            </a:pPr>
            <a:r>
              <a:t/>
            </a:r>
            <a:endParaRPr/>
          </a:p>
        </p:txBody>
      </p:sp>
      <p:pic>
        <p:nvPicPr>
          <p:cNvPr id="330" name="Google Shape;330;p49"/>
          <p:cNvPicPr preferRelativeResize="0"/>
          <p:nvPr/>
        </p:nvPicPr>
        <p:blipFill>
          <a:blip r:embed="rId3">
            <a:alphaModFix/>
          </a:blip>
          <a:stretch>
            <a:fillRect/>
          </a:stretch>
        </p:blipFill>
        <p:spPr>
          <a:xfrm>
            <a:off x="108975" y="1852350"/>
            <a:ext cx="4544325" cy="2898850"/>
          </a:xfrm>
          <a:prstGeom prst="rect">
            <a:avLst/>
          </a:prstGeom>
          <a:noFill/>
          <a:ln>
            <a:noFill/>
          </a:ln>
        </p:spPr>
      </p:pic>
      <p:pic>
        <p:nvPicPr>
          <p:cNvPr id="331" name="Google Shape;331;p49"/>
          <p:cNvPicPr preferRelativeResize="0"/>
          <p:nvPr/>
        </p:nvPicPr>
        <p:blipFill>
          <a:blip r:embed="rId4">
            <a:alphaModFix/>
          </a:blip>
          <a:stretch>
            <a:fillRect/>
          </a:stretch>
        </p:blipFill>
        <p:spPr>
          <a:xfrm>
            <a:off x="4832400" y="1852350"/>
            <a:ext cx="4234101" cy="2898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implementation screenshots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337" name="Google Shape;337;p5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process:</a:t>
            </a:r>
            <a:endParaRPr/>
          </a:p>
          <a:p>
            <a:pPr indent="0" lvl="0" marL="0" rtl="0" algn="l">
              <a:spcBef>
                <a:spcPts val="0"/>
              </a:spcBef>
              <a:spcAft>
                <a:spcPts val="0"/>
              </a:spcAft>
              <a:buNone/>
            </a:pPr>
            <a:r>
              <a:t/>
            </a:r>
            <a:endParaRPr/>
          </a:p>
        </p:txBody>
      </p:sp>
      <p:sp>
        <p:nvSpPr>
          <p:cNvPr id="338" name="Google Shape;338;p5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CMS Output - Testing:</a:t>
            </a:r>
            <a:endParaRPr/>
          </a:p>
          <a:p>
            <a:pPr indent="0" lvl="0" marL="0" rtl="0" algn="l">
              <a:spcBef>
                <a:spcPts val="0"/>
              </a:spcBef>
              <a:spcAft>
                <a:spcPts val="0"/>
              </a:spcAft>
              <a:buNone/>
            </a:pPr>
            <a:r>
              <a:t/>
            </a:r>
            <a:endParaRPr/>
          </a:p>
        </p:txBody>
      </p:sp>
      <p:pic>
        <p:nvPicPr>
          <p:cNvPr id="339" name="Google Shape;339;p50"/>
          <p:cNvPicPr preferRelativeResize="0"/>
          <p:nvPr/>
        </p:nvPicPr>
        <p:blipFill>
          <a:blip r:embed="rId3">
            <a:alphaModFix/>
          </a:blip>
          <a:stretch>
            <a:fillRect/>
          </a:stretch>
        </p:blipFill>
        <p:spPr>
          <a:xfrm>
            <a:off x="104888" y="1852350"/>
            <a:ext cx="4544325" cy="2898850"/>
          </a:xfrm>
          <a:prstGeom prst="rect">
            <a:avLst/>
          </a:prstGeom>
          <a:noFill/>
          <a:ln>
            <a:noFill/>
          </a:ln>
        </p:spPr>
      </p:pic>
      <p:pic>
        <p:nvPicPr>
          <p:cNvPr id="340" name="Google Shape;340;p50"/>
          <p:cNvPicPr preferRelativeResize="0"/>
          <p:nvPr/>
        </p:nvPicPr>
        <p:blipFill>
          <a:blip r:embed="rId4">
            <a:alphaModFix/>
          </a:blip>
          <a:stretch>
            <a:fillRect/>
          </a:stretch>
        </p:blipFill>
        <p:spPr>
          <a:xfrm>
            <a:off x="4832400" y="1852350"/>
            <a:ext cx="4245000" cy="2898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46" name="Google Shape;346;p51"/>
          <p:cNvSpPr txBox="1"/>
          <p:nvPr>
            <p:ph idx="1" type="body"/>
          </p:nvPr>
        </p:nvSpPr>
        <p:spPr>
          <a:xfrm>
            <a:off x="311725" y="1464875"/>
            <a:ext cx="8520600" cy="3076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Char char="●"/>
            </a:pPr>
            <a:r>
              <a:rPr lang="en" sz="1500">
                <a:solidFill>
                  <a:srgbClr val="000000"/>
                </a:solidFill>
              </a:rPr>
              <a:t>[1] Richard C. Fernow Introduction to Experimental Particle Physics, Cambridge University Press.</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[2] Donald H. Prekins, Introduction to High Energy Physics, Addison Wesley publishing company.</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[3] David C. Cheng and Gerald K. O'Neill, Elementary Particle Physics, An Introduction, Addison Wesley publishing company</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[4] Amol Dhenge, Pallavi Keskar, “Computer Vision Based Object Sorting &amp; Fault Detection Using Ann”, IFERP, volume 1, Issue 5, April 2015</a:t>
            </a:r>
            <a:endParaRPr sz="15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Hardwares and Softwares Used:</a:t>
            </a:r>
            <a:endParaRPr/>
          </a:p>
        </p:txBody>
      </p:sp>
      <p:sp>
        <p:nvSpPr>
          <p:cNvPr id="86" name="Google Shape;86;p16"/>
          <p:cNvSpPr txBox="1"/>
          <p:nvPr>
            <p:ph idx="1" type="body"/>
          </p:nvPr>
        </p:nvSpPr>
        <p:spPr>
          <a:xfrm>
            <a:off x="311725" y="13526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Hardware:</a:t>
            </a:r>
            <a:endParaRPr b="1"/>
          </a:p>
          <a:p>
            <a:pPr indent="-317500" lvl="0" marL="457200" rtl="0" algn="l">
              <a:spcBef>
                <a:spcPts val="0"/>
              </a:spcBef>
              <a:spcAft>
                <a:spcPts val="0"/>
              </a:spcAft>
              <a:buSzPts val="1400"/>
              <a:buChar char="●"/>
            </a:pPr>
            <a:r>
              <a:rPr lang="en" sz="1400"/>
              <a:t>Laptop/OS:</a:t>
            </a:r>
            <a:endParaRPr sz="1400"/>
          </a:p>
          <a:p>
            <a:pPr indent="0" lvl="0" marL="457200" rtl="0" algn="l">
              <a:spcBef>
                <a:spcPts val="0"/>
              </a:spcBef>
              <a:spcAft>
                <a:spcPts val="0"/>
              </a:spcAft>
              <a:buNone/>
            </a:pPr>
            <a:r>
              <a:rPr lang="en"/>
              <a:t>The application was build on Ubuntu OS but it can easily work with any other OS with a good laptop.</a:t>
            </a:r>
            <a:endParaRPr/>
          </a:p>
          <a:p>
            <a:pPr indent="-317500" lvl="0" marL="457200" rtl="0" algn="l">
              <a:spcBef>
                <a:spcPts val="0"/>
              </a:spcBef>
              <a:spcAft>
                <a:spcPts val="0"/>
              </a:spcAft>
              <a:buSzPts val="1400"/>
              <a:buChar char="●"/>
            </a:pPr>
            <a:r>
              <a:rPr lang="en" sz="1400"/>
              <a:t>WebCams/Mobile:</a:t>
            </a:r>
            <a:endParaRPr sz="1400"/>
          </a:p>
          <a:p>
            <a:pPr indent="0" lvl="0" marL="457200" rtl="0" algn="l">
              <a:spcBef>
                <a:spcPts val="0"/>
              </a:spcBef>
              <a:spcAft>
                <a:spcPts val="0"/>
              </a:spcAft>
              <a:buNone/>
            </a:pPr>
            <a:r>
              <a:rPr lang="en"/>
              <a:t>This application requires input in the form of videos hence webcams/mobile cameras are required to feed the video to the application.</a:t>
            </a:r>
            <a:endParaRPr/>
          </a:p>
          <a:p>
            <a:pPr indent="0" lvl="0" marL="457200" rtl="0" algn="l">
              <a:spcBef>
                <a:spcPts val="0"/>
              </a:spcBef>
              <a:spcAft>
                <a:spcPts val="0"/>
              </a:spcAft>
              <a:buNone/>
            </a:pPr>
            <a:r>
              <a:t/>
            </a:r>
            <a:endParaRPr b="1"/>
          </a:p>
        </p:txBody>
      </p:sp>
      <p:sp>
        <p:nvSpPr>
          <p:cNvPr id="87" name="Google Shape;87;p16"/>
          <p:cNvSpPr txBox="1"/>
          <p:nvPr>
            <p:ph idx="2" type="body"/>
          </p:nvPr>
        </p:nvSpPr>
        <p:spPr>
          <a:xfrm>
            <a:off x="4832425" y="1352600"/>
            <a:ext cx="3999900" cy="3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Software:</a:t>
            </a:r>
            <a:endParaRPr b="1"/>
          </a:p>
          <a:p>
            <a:pPr indent="-317500" lvl="0" marL="457200" rtl="0" algn="l">
              <a:spcBef>
                <a:spcPts val="0"/>
              </a:spcBef>
              <a:spcAft>
                <a:spcPts val="0"/>
              </a:spcAft>
              <a:buSzPts val="1400"/>
              <a:buChar char="●"/>
            </a:pPr>
            <a:r>
              <a:rPr lang="en" sz="1400"/>
              <a:t>Python:</a:t>
            </a:r>
            <a:endParaRPr sz="1400"/>
          </a:p>
          <a:p>
            <a:pPr indent="0" lvl="0" marL="457200" rtl="0" algn="l">
              <a:spcBef>
                <a:spcPts val="0"/>
              </a:spcBef>
              <a:spcAft>
                <a:spcPts val="0"/>
              </a:spcAft>
              <a:buNone/>
            </a:pPr>
            <a:r>
              <a:rPr lang="en"/>
              <a:t>The server of this application was built on Python along with the aid of various libraries of python.</a:t>
            </a:r>
            <a:endParaRPr/>
          </a:p>
          <a:p>
            <a:pPr indent="-317500" lvl="0" marL="457200" rtl="0" algn="l">
              <a:spcBef>
                <a:spcPts val="0"/>
              </a:spcBef>
              <a:spcAft>
                <a:spcPts val="0"/>
              </a:spcAft>
              <a:buSzPts val="1400"/>
              <a:buChar char="●"/>
            </a:pPr>
            <a:r>
              <a:rPr lang="en" sz="1400"/>
              <a:t>OpenCV-</a:t>
            </a:r>
            <a:endParaRPr sz="1400"/>
          </a:p>
          <a:p>
            <a:pPr indent="0" lvl="0" marL="457200" rtl="0" algn="l">
              <a:spcBef>
                <a:spcPts val="0"/>
              </a:spcBef>
              <a:spcAft>
                <a:spcPts val="0"/>
              </a:spcAft>
              <a:buNone/>
            </a:pPr>
            <a:r>
              <a:rPr lang="en"/>
              <a:t>This library for processing the images and frames captured from the videos.</a:t>
            </a:r>
            <a:endParaRPr/>
          </a:p>
          <a:p>
            <a:pPr indent="-317500" lvl="0" marL="457200" rtl="0" algn="l">
              <a:spcBef>
                <a:spcPts val="0"/>
              </a:spcBef>
              <a:spcAft>
                <a:spcPts val="0"/>
              </a:spcAft>
              <a:buSzPts val="1400"/>
              <a:buChar char="●"/>
            </a:pPr>
            <a:r>
              <a:rPr lang="en" sz="1400"/>
              <a:t>PyQt5-</a:t>
            </a:r>
            <a:endParaRPr sz="1400"/>
          </a:p>
          <a:p>
            <a:pPr indent="0" lvl="0" marL="457200" rtl="0" algn="l">
              <a:spcBef>
                <a:spcPts val="0"/>
              </a:spcBef>
              <a:spcAft>
                <a:spcPts val="0"/>
              </a:spcAft>
              <a:buNone/>
            </a:pPr>
            <a:r>
              <a:rPr lang="en"/>
              <a:t>The UI of our application was made on PyQt5 which is a GUI widgets toolkit.</a:t>
            </a:r>
            <a:endParaRPr/>
          </a:p>
          <a:p>
            <a:pPr indent="-317500" lvl="0" marL="457200" rtl="0" algn="l">
              <a:spcBef>
                <a:spcPts val="0"/>
              </a:spcBef>
              <a:spcAft>
                <a:spcPts val="0"/>
              </a:spcAft>
              <a:buSzPts val="1400"/>
              <a:buChar char="●"/>
            </a:pPr>
            <a:r>
              <a:rPr lang="en" sz="1400"/>
              <a:t>Java-</a:t>
            </a:r>
            <a:endParaRPr sz="1400"/>
          </a:p>
          <a:p>
            <a:pPr indent="0" lvl="0" marL="457200" rtl="0" algn="l">
              <a:spcBef>
                <a:spcPts val="0"/>
              </a:spcBef>
              <a:spcAft>
                <a:spcPts val="0"/>
              </a:spcAft>
              <a:buNone/>
            </a:pPr>
            <a:r>
              <a:rPr lang="en"/>
              <a:t>Java was used for implementing the client side of the system.</a:t>
            </a:r>
            <a:endParaRPr/>
          </a:p>
          <a:p>
            <a:pPr indent="0" lvl="0" marL="457200" rtl="0" algn="l">
              <a:spcBef>
                <a:spcPts val="0"/>
              </a:spcBef>
              <a:spcAft>
                <a:spcPts val="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93" name="Google Shape;93;p1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Module Not  Found Error:</a:t>
            </a:r>
            <a:endParaRPr b="1" sz="1400"/>
          </a:p>
          <a:p>
            <a:pPr indent="0" lvl="0" marL="0" rtl="0" algn="l">
              <a:spcBef>
                <a:spcPts val="0"/>
              </a:spcBef>
              <a:spcAft>
                <a:spcPts val="0"/>
              </a:spcAft>
              <a:buNone/>
            </a:pPr>
            <a:r>
              <a:rPr lang="en"/>
              <a:t>The face_recognition module used to process the faces with the live feed always gave us ModuleNotFoundError Exception even though the module already exists in the environment. To solve this problem we had to uninstall that package then install the pip3 module and reinstall the package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sz="1400"/>
              <a:t>The following commands were used:</a:t>
            </a:r>
            <a:endParaRPr b="1" sz="1400"/>
          </a:p>
          <a:p>
            <a:pPr indent="0" lvl="0" marL="0" rtl="0" algn="ctr">
              <a:lnSpc>
                <a:spcPct val="115000"/>
              </a:lnSpc>
              <a:spcBef>
                <a:spcPts val="0"/>
              </a:spcBef>
              <a:spcAft>
                <a:spcPts val="0"/>
              </a:spcAft>
              <a:buNone/>
            </a:pPr>
            <a:r>
              <a:rPr b="1" lang="en" sz="1100">
                <a:solidFill>
                  <a:srgbClr val="000000"/>
                </a:solidFill>
                <a:highlight>
                  <a:srgbClr val="B7B7B7"/>
                </a:highlight>
                <a:latin typeface="Merriweather"/>
                <a:ea typeface="Merriweather"/>
                <a:cs typeface="Merriweather"/>
                <a:sym typeface="Merriweather"/>
              </a:rPr>
              <a:t>pip3 uninstall &lt;Module&gt;</a:t>
            </a:r>
            <a:endParaRPr b="1" sz="1100">
              <a:solidFill>
                <a:srgbClr val="000000"/>
              </a:solidFill>
              <a:highlight>
                <a:srgbClr val="B7B7B7"/>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100">
                <a:solidFill>
                  <a:srgbClr val="000000"/>
                </a:solidFill>
                <a:highlight>
                  <a:srgbClr val="B7B7B7"/>
                </a:highlight>
                <a:latin typeface="Merriweather"/>
                <a:ea typeface="Merriweather"/>
                <a:cs typeface="Merriweather"/>
                <a:sym typeface="Merriweather"/>
              </a:rPr>
              <a:t>sudo apt-get install python3 python3-pip</a:t>
            </a:r>
            <a:endParaRPr b="1" sz="1100">
              <a:solidFill>
                <a:srgbClr val="000000"/>
              </a:solidFill>
              <a:highlight>
                <a:srgbClr val="B7B7B7"/>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100">
                <a:solidFill>
                  <a:srgbClr val="000000"/>
                </a:solidFill>
                <a:highlight>
                  <a:srgbClr val="B7B7B7"/>
                </a:highlight>
                <a:latin typeface="Merriweather"/>
                <a:ea typeface="Merriweather"/>
                <a:cs typeface="Merriweather"/>
                <a:sym typeface="Merriweather"/>
              </a:rPr>
              <a:t>sudo apt-get install python3-&lt;Module&gt;/</a:t>
            </a:r>
            <a:endParaRPr b="1" sz="1100">
              <a:solidFill>
                <a:srgbClr val="000000"/>
              </a:solidFill>
              <a:highlight>
                <a:srgbClr val="B7B7B7"/>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100">
                <a:solidFill>
                  <a:srgbClr val="000000"/>
                </a:solidFill>
                <a:highlight>
                  <a:srgbClr val="B7B7B7"/>
                </a:highlight>
                <a:latin typeface="Merriweather"/>
                <a:ea typeface="Merriweather"/>
                <a:cs typeface="Merriweather"/>
                <a:sym typeface="Merriweather"/>
              </a:rPr>
              <a:t>sudo pip3 install &lt;Module&gt;</a:t>
            </a:r>
            <a:endParaRPr b="1" sz="1100">
              <a:solidFill>
                <a:srgbClr val="000000"/>
              </a:solidFill>
              <a:highlight>
                <a:srgbClr val="B7B7B7"/>
              </a:highlight>
              <a:latin typeface="Merriweather"/>
              <a:ea typeface="Merriweather"/>
              <a:cs typeface="Merriweather"/>
              <a:sym typeface="Merriweather"/>
            </a:endParaRPr>
          </a:p>
          <a:p>
            <a:pPr indent="0" lvl="0" marL="0" rtl="0" algn="l">
              <a:spcBef>
                <a:spcPts val="0"/>
              </a:spcBef>
              <a:spcAft>
                <a:spcPts val="0"/>
              </a:spcAft>
              <a:buNone/>
            </a:pPr>
            <a:r>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99" name="Google Shape;99;p1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Landing Page:</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00" name="Google Shape;100;p1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Login Page:</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01" name="Google Shape;101;p18"/>
          <p:cNvPicPr preferRelativeResize="0"/>
          <p:nvPr/>
        </p:nvPicPr>
        <p:blipFill>
          <a:blip r:embed="rId3">
            <a:alphaModFix/>
          </a:blip>
          <a:stretch>
            <a:fillRect/>
          </a:stretch>
        </p:blipFill>
        <p:spPr>
          <a:xfrm>
            <a:off x="443402" y="2076750"/>
            <a:ext cx="3736475" cy="1934100"/>
          </a:xfrm>
          <a:prstGeom prst="rect">
            <a:avLst/>
          </a:prstGeom>
          <a:noFill/>
          <a:ln>
            <a:noFill/>
          </a:ln>
        </p:spPr>
      </p:pic>
      <p:pic>
        <p:nvPicPr>
          <p:cNvPr id="102" name="Google Shape;102;p18"/>
          <p:cNvPicPr preferRelativeResize="0"/>
          <p:nvPr/>
        </p:nvPicPr>
        <p:blipFill>
          <a:blip r:embed="rId4">
            <a:alphaModFix/>
          </a:blip>
          <a:stretch>
            <a:fillRect/>
          </a:stretch>
        </p:blipFill>
        <p:spPr>
          <a:xfrm>
            <a:off x="4940700" y="2076750"/>
            <a:ext cx="3783310" cy="19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08" name="Google Shape;108;p1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Home Page:</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09" name="Google Shape;109;p1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View Records:</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10" name="Google Shape;110;p19"/>
          <p:cNvPicPr preferRelativeResize="0"/>
          <p:nvPr/>
        </p:nvPicPr>
        <p:blipFill>
          <a:blip r:embed="rId3">
            <a:alphaModFix/>
          </a:blip>
          <a:stretch>
            <a:fillRect/>
          </a:stretch>
        </p:blipFill>
        <p:spPr>
          <a:xfrm>
            <a:off x="469725" y="2119888"/>
            <a:ext cx="3683850" cy="1847825"/>
          </a:xfrm>
          <a:prstGeom prst="rect">
            <a:avLst/>
          </a:prstGeom>
          <a:noFill/>
          <a:ln>
            <a:noFill/>
          </a:ln>
        </p:spPr>
      </p:pic>
      <p:pic>
        <p:nvPicPr>
          <p:cNvPr id="111" name="Google Shape;111;p19"/>
          <p:cNvPicPr preferRelativeResize="0"/>
          <p:nvPr/>
        </p:nvPicPr>
        <p:blipFill>
          <a:blip r:embed="rId4">
            <a:alphaModFix/>
          </a:blip>
          <a:stretch>
            <a:fillRect/>
          </a:stretch>
        </p:blipFill>
        <p:spPr>
          <a:xfrm>
            <a:off x="4990425" y="2111026"/>
            <a:ext cx="3683850" cy="1865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17" name="Google Shape;117;p2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Super Admin Page:</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18" name="Google Shape;118;p2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Home Page:</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19" name="Google Shape;119;p20"/>
          <p:cNvPicPr preferRelativeResize="0"/>
          <p:nvPr/>
        </p:nvPicPr>
        <p:blipFill>
          <a:blip r:embed="rId3">
            <a:alphaModFix/>
          </a:blip>
          <a:stretch>
            <a:fillRect/>
          </a:stretch>
        </p:blipFill>
        <p:spPr>
          <a:xfrm>
            <a:off x="523088" y="2135188"/>
            <a:ext cx="3577125" cy="1817225"/>
          </a:xfrm>
          <a:prstGeom prst="rect">
            <a:avLst/>
          </a:prstGeom>
          <a:noFill/>
          <a:ln>
            <a:noFill/>
          </a:ln>
        </p:spPr>
      </p:pic>
      <p:pic>
        <p:nvPicPr>
          <p:cNvPr id="120" name="Google Shape;120;p20"/>
          <p:cNvPicPr preferRelativeResize="0"/>
          <p:nvPr/>
        </p:nvPicPr>
        <p:blipFill>
          <a:blip r:embed="rId4">
            <a:alphaModFix/>
          </a:blip>
          <a:stretch>
            <a:fillRect/>
          </a:stretch>
        </p:blipFill>
        <p:spPr>
          <a:xfrm>
            <a:off x="5087572" y="2163025"/>
            <a:ext cx="3489566" cy="176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Screenshots</a:t>
            </a:r>
            <a:endParaRPr/>
          </a:p>
        </p:txBody>
      </p:sp>
      <p:sp>
        <p:nvSpPr>
          <p:cNvPr id="126" name="Google Shape;126;p2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Add Users:</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27" name="Google Shape;127;p2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Add Admins:</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28" name="Google Shape;128;p21"/>
          <p:cNvPicPr preferRelativeResize="0"/>
          <p:nvPr/>
        </p:nvPicPr>
        <p:blipFill>
          <a:blip r:embed="rId3">
            <a:alphaModFix/>
          </a:blip>
          <a:stretch>
            <a:fillRect/>
          </a:stretch>
        </p:blipFill>
        <p:spPr>
          <a:xfrm>
            <a:off x="502750" y="2104575"/>
            <a:ext cx="3528375" cy="1832025"/>
          </a:xfrm>
          <a:prstGeom prst="rect">
            <a:avLst/>
          </a:prstGeom>
          <a:noFill/>
          <a:ln>
            <a:noFill/>
          </a:ln>
        </p:spPr>
      </p:pic>
      <p:pic>
        <p:nvPicPr>
          <p:cNvPr id="129" name="Google Shape;129;p21"/>
          <p:cNvPicPr preferRelativeResize="0"/>
          <p:nvPr/>
        </p:nvPicPr>
        <p:blipFill>
          <a:blip r:embed="rId4">
            <a:alphaModFix/>
          </a:blip>
          <a:stretch>
            <a:fillRect/>
          </a:stretch>
        </p:blipFill>
        <p:spPr>
          <a:xfrm>
            <a:off x="5068163" y="2135663"/>
            <a:ext cx="3528375" cy="17698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